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2" r:id="rId22"/>
    <p:sldId id="273" r:id="rId23"/>
    <p:sldId id="274" r:id="rId24"/>
    <p:sldId id="27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8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EDEA2-2A78-4AA1-9E3F-AF5BF564813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11581-9D9A-4AEC-A69F-6BEFAB44CCB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9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0EB64-91BF-440A-A94A-F58FFCED9185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FDF1-E112-451B-8340-56331FEA98E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93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D214E-27C6-4DDD-9579-53546924E15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4234-E83A-466D-BB4F-317FF0302E2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5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B21C3-5936-4CE1-9613-5A88DA081A7E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80367-8C2B-4DB3-9B36-A3DF2B1E9B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97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60448-408B-4273-828B-DD03AD8393B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6E6F-4634-4AAC-83A2-7B68A6CE537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56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1367F-7F5E-414A-A1B3-137228708C7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7670F-2B22-4E52-9CCF-E375614580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5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74BB0-F4F6-47E1-8EFF-0568F7832CD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EF90-5618-4B2B-A68E-7E31B5E0F2F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46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9264F-EADF-4162-A211-C45B0BEDA33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855-123B-40EC-9216-17F8DE2947D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4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3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CFE85-0A1B-4769-B74D-A186A4334AF0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284D-8706-42BD-9113-5B566C08FA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6734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7396B-7C5D-42F3-8699-AFFEE432AD4B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F3A71-EA1B-4A9C-95E4-6DD634DF766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67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9839C-268C-4356-8FFF-17B2F1C162A2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4859-4ACF-4DF4-AE9A-74E130B3A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76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EDEA2-2A78-4AA1-9E3F-AF5BF564813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11581-9D9A-4AEC-A69F-6BEFAB44CCB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043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0EB64-91BF-440A-A94A-F58FFCED9185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FDF1-E112-451B-8340-56331FEA98E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365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D214E-27C6-4DDD-9579-53546924E15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4234-E83A-466D-BB4F-317FF0302E2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89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B21C3-5936-4CE1-9613-5A88DA081A7E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80367-8C2B-4DB3-9B36-A3DF2B1E9B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10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60448-408B-4273-828B-DD03AD8393B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6E6F-4634-4AAC-83A2-7B68A6CE537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495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1367F-7F5E-414A-A1B3-137228708C7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7670F-2B22-4E52-9CCF-E375614580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501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74BB0-F4F6-47E1-8EFF-0568F7832CD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EF90-5618-4B2B-A68E-7E31B5E0F2F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7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08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9264F-EADF-4162-A211-C45B0BEDA33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855-123B-40EC-9216-17F8DE2947D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04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CFE85-0A1B-4769-B74D-A186A4334AF0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284D-8706-42BD-9113-5B566C08FA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88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7396B-7C5D-42F3-8699-AFFEE432AD4B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F3A71-EA1B-4A9C-95E4-6DD634DF766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111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9839C-268C-4356-8FFF-17B2F1C162A2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4859-4ACF-4DF4-AE9A-74E130B3A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9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EDEA2-2A78-4AA1-9E3F-AF5BF564813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11581-9D9A-4AEC-A69F-6BEFAB44CCB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344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0EB64-91BF-440A-A94A-F58FFCED9185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FDF1-E112-451B-8340-56331FEA98E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0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D214E-27C6-4DDD-9579-53546924E15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4234-E83A-466D-BB4F-317FF0302E2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067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B21C3-5936-4CE1-9613-5A88DA081A7E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80367-8C2B-4DB3-9B36-A3DF2B1E9B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000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60448-408B-4273-828B-DD03AD8393B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6E6F-4634-4AAC-83A2-7B68A6CE537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00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1367F-7F5E-414A-A1B3-137228708C7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7670F-2B22-4E52-9CCF-E375614580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7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176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74BB0-F4F6-47E1-8EFF-0568F7832CD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EF90-5618-4B2B-A68E-7E31B5E0F2F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7748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9264F-EADF-4162-A211-C45B0BEDA33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855-123B-40EC-9216-17F8DE2947D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756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CFE85-0A1B-4769-B74D-A186A4334AF0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284D-8706-42BD-9113-5B566C08FA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446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7396B-7C5D-42F3-8699-AFFEE432AD4B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F3A71-EA1B-4A9C-95E4-6DD634DF766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793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9839C-268C-4356-8FFF-17B2F1C162A2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4859-4ACF-4DF4-AE9A-74E130B3A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60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EDEA2-2A78-4AA1-9E3F-AF5BF564813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11581-9D9A-4AEC-A69F-6BEFAB44CCB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435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0EB64-91BF-440A-A94A-F58FFCED9185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FDF1-E112-451B-8340-56331FEA98E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688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D214E-27C6-4DDD-9579-53546924E15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4234-E83A-466D-BB4F-317FF0302E2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596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B21C3-5936-4CE1-9613-5A88DA081A7E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80367-8C2B-4DB3-9B36-A3DF2B1E9B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117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60448-408B-4273-828B-DD03AD8393B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6E6F-4634-4AAC-83A2-7B68A6CE537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1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359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1367F-7F5E-414A-A1B3-137228708C7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7670F-2B22-4E52-9CCF-E375614580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976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74BB0-F4F6-47E1-8EFF-0568F7832CD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EF90-5618-4B2B-A68E-7E31B5E0F2F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044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9264F-EADF-4162-A211-C45B0BEDA33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855-123B-40EC-9216-17F8DE2947D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624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CFE85-0A1B-4769-B74D-A186A4334AF0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284D-8706-42BD-9113-5B566C08FA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303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7396B-7C5D-42F3-8699-AFFEE432AD4B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F3A71-EA1B-4A9C-95E4-6DD634DF766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740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9839C-268C-4356-8FFF-17B2F1C162A2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4859-4ACF-4DF4-AE9A-74E130B3A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584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EDEA2-2A78-4AA1-9E3F-AF5BF564813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11581-9D9A-4AEC-A69F-6BEFAB44CCB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336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0EB64-91BF-440A-A94A-F58FFCED9185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FDF1-E112-451B-8340-56331FEA98E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954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1D214E-27C6-4DDD-9579-53546924E15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4234-E83A-466D-BB4F-317FF0302E2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914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B21C3-5936-4CE1-9613-5A88DA081A7E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80367-8C2B-4DB3-9B36-A3DF2B1E9B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1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3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60448-408B-4273-828B-DD03AD8393B9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6E6F-4634-4AAC-83A2-7B68A6CE537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609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1367F-7F5E-414A-A1B3-137228708C76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7670F-2B22-4E52-9CCF-E375614580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89503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74BB0-F4F6-47E1-8EFF-0568F7832CD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EF90-5618-4B2B-A68E-7E31B5E0F2F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952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9264F-EADF-4162-A211-C45B0BEDA338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855-123B-40EC-9216-17F8DE2947D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2182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7CFE85-0A1B-4769-B74D-A186A4334AF0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284D-8706-42BD-9113-5B566C08FA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916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7396B-7C5D-42F3-8699-AFFEE432AD4B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F3A71-EA1B-4A9C-95E4-6DD634DF766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630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9839C-268C-4356-8FFF-17B2F1C162A2}" type="datetime5">
              <a:rPr lang="en-GB">
                <a:solidFill>
                  <a:srgbClr val="000000"/>
                </a:solidFill>
              </a:rPr>
              <a:pPr/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4859-4ACF-4DF4-AE9A-74E130B3A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8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9173-9107-44FF-AEB6-9BA1513FD03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FA8C1-6B28-4AF9-ABEC-BB872874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9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F53BD2F-344F-4EDF-8149-8DA624C6D1EF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54A1FFF-B689-42D9-A347-8C3B97E5E682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4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F53BD2F-344F-4EDF-8149-8DA624C6D1EF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54A1FFF-B689-42D9-A347-8C3B97E5E682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F53BD2F-344F-4EDF-8149-8DA624C6D1EF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54A1FFF-B689-42D9-A347-8C3B97E5E682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3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F53BD2F-344F-4EDF-8149-8DA624C6D1EF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54A1FFF-B689-42D9-A347-8C3B97E5E682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70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F53BD2F-344F-4EDF-8149-8DA624C6D1EF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54A1FFF-B689-42D9-A347-8C3B97E5E682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43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Parsing (Syntax Analysis)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1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0"/>
            <a:ext cx="8839200" cy="762000"/>
          </a:xfrm>
        </p:spPr>
        <p:txBody>
          <a:bodyPr/>
          <a:lstStyle/>
          <a:p>
            <a:r>
              <a:rPr lang="en-GB" sz="2800" dirty="0"/>
              <a:t>Find </a:t>
            </a:r>
            <a:r>
              <a:rPr lang="en-GB" sz="2800" dirty="0" smtClean="0"/>
              <a:t>rightmost </a:t>
            </a:r>
            <a:r>
              <a:rPr lang="en-GB" sz="2800" dirty="0"/>
              <a:t>derivation &amp; parse tree for: x-2*y</a:t>
            </a:r>
            <a:endParaRPr lang="en-GB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067800" cy="5334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1. Goal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Expr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2. Expr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Expr op Expr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3.       	| number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4.       	| id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5. Op  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+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6.       	|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7.       	| *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8.       	| /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400" b="1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10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GB"/>
              <a:t>Derivations and Precedence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762000"/>
            <a:ext cx="8062912" cy="5334000"/>
          </a:xfrm>
        </p:spPr>
        <p:txBody>
          <a:bodyPr/>
          <a:lstStyle/>
          <a:p>
            <a:r>
              <a:rPr lang="en-GB" sz="2800" dirty="0"/>
              <a:t>The leftmost and the rightmost derivation in the previous slide give rise to different parse trees. </a:t>
            </a:r>
            <a:endParaRPr lang="en-GB" sz="2800" dirty="0" smtClean="0"/>
          </a:p>
          <a:p>
            <a:pPr lvl="1"/>
            <a:r>
              <a:rPr lang="en-GB" sz="2400" dirty="0" smtClean="0"/>
              <a:t>Assuming </a:t>
            </a:r>
            <a:r>
              <a:rPr lang="en-GB" sz="2400" dirty="0"/>
              <a:t>a standard way of </a:t>
            </a:r>
            <a:r>
              <a:rPr lang="en-GB" sz="2400" dirty="0" smtClean="0"/>
              <a:t>traversing:</a:t>
            </a:r>
          </a:p>
          <a:p>
            <a:pPr lvl="2"/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former will evaluate to </a:t>
            </a:r>
            <a:r>
              <a:rPr lang="en-GB" sz="2000" i="1" dirty="0"/>
              <a:t>x – (2*y</a:t>
            </a:r>
            <a:r>
              <a:rPr lang="en-GB" sz="2000" i="1" dirty="0" smtClean="0"/>
              <a:t>)</a:t>
            </a:r>
            <a:r>
              <a:rPr lang="en-GB" sz="2000" dirty="0" smtClean="0"/>
              <a:t>. </a:t>
            </a:r>
          </a:p>
          <a:p>
            <a:pPr lvl="2"/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latter will evaluate to </a:t>
            </a:r>
            <a:r>
              <a:rPr lang="en-GB" sz="2000" i="1" dirty="0"/>
              <a:t>(x – 2)*y</a:t>
            </a:r>
            <a:r>
              <a:rPr lang="en-GB" sz="2000" dirty="0"/>
              <a:t>.</a:t>
            </a:r>
          </a:p>
          <a:p>
            <a:r>
              <a:rPr lang="en-GB" sz="2800" dirty="0"/>
              <a:t>The two derivations point out a problem with the grammar: it has no notion of precedence (or implied order of evaluation</a:t>
            </a:r>
            <a:r>
              <a:rPr lang="en-GB" sz="2800" dirty="0" smtClean="0"/>
              <a:t>).</a:t>
            </a:r>
          </a:p>
          <a:p>
            <a:endParaRPr lang="en-GB" sz="2800" dirty="0"/>
          </a:p>
          <a:p>
            <a:r>
              <a:rPr lang="en-GB" sz="2800" dirty="0"/>
              <a:t>To add precedence: force parser to recognise high-precedence </a:t>
            </a:r>
            <a:r>
              <a:rPr lang="en-GB" sz="2800" dirty="0" smtClean="0"/>
              <a:t>sub-expressions </a:t>
            </a:r>
            <a:r>
              <a:rPr lang="en-GB" sz="2800" dirty="0"/>
              <a:t>first.</a:t>
            </a:r>
          </a:p>
        </p:txBody>
      </p:sp>
    </p:spTree>
    <p:extLst>
      <p:ext uri="{BB962C8B-B14F-4D97-AF65-F5344CB8AC3E}">
        <p14:creationId xmlns:p14="http://schemas.microsoft.com/office/powerpoint/2010/main" val="90787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 dirty="0" smtClean="0"/>
              <a:t>A grammar that produces more than one parse tree for some sentence is ambiguous. Or:</a:t>
            </a:r>
          </a:p>
          <a:p>
            <a:r>
              <a:rPr lang="en-GB" sz="2800" dirty="0" smtClean="0"/>
              <a:t>If a grammar has more than one leftmost derivation for a single sentential form, the grammar is ambiguous.</a:t>
            </a:r>
          </a:p>
          <a:p>
            <a:r>
              <a:rPr lang="en-GB" sz="2800" dirty="0" smtClean="0"/>
              <a:t>If a grammar has more than one rightmost derivation for a single sentential form, the grammar is ambiguous.</a:t>
            </a:r>
          </a:p>
          <a:p>
            <a:pPr>
              <a:buFontTx/>
              <a:buNone/>
            </a:pPr>
            <a:endParaRPr lang="en-GB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67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Ambiguity </a:t>
            </a:r>
            <a:r>
              <a:rPr lang="en-GB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4316"/>
            <a:ext cx="10363200" cy="4451684"/>
          </a:xfrm>
        </p:spPr>
        <p:txBody>
          <a:bodyPr/>
          <a:lstStyle/>
          <a:p>
            <a:r>
              <a:rPr lang="en-GB" sz="2800" dirty="0" err="1" smtClean="0"/>
              <a:t>Stmt</a:t>
            </a:r>
            <a:r>
              <a:rPr lang="en-GB" sz="2800" dirty="0" smtClean="0"/>
              <a:t> </a:t>
            </a:r>
            <a:r>
              <a:rPr lang="en-GB" sz="2400" dirty="0" smtClean="0">
                <a:sym typeface="Symbol" panose="05050102010706020507" pitchFamily="18" charset="2"/>
              </a:rPr>
              <a:t> if Expr then </a:t>
            </a:r>
            <a:r>
              <a:rPr lang="en-GB" sz="2400" dirty="0" err="1" smtClean="0">
                <a:sym typeface="Symbol" panose="05050102010706020507" pitchFamily="18" charset="2"/>
              </a:rPr>
              <a:t>Stmt</a:t>
            </a:r>
            <a:r>
              <a:rPr lang="en-GB" sz="2400" dirty="0" smtClean="0">
                <a:sym typeface="Symbol" panose="05050102010706020507" pitchFamily="18" charset="2"/>
              </a:rPr>
              <a:t> | if Expr then </a:t>
            </a:r>
            <a:r>
              <a:rPr lang="en-GB" sz="2400" dirty="0" err="1" smtClean="0">
                <a:sym typeface="Symbol" panose="05050102010706020507" pitchFamily="18" charset="2"/>
              </a:rPr>
              <a:t>Stmt</a:t>
            </a:r>
            <a:r>
              <a:rPr lang="en-GB" sz="2400" dirty="0" smtClean="0">
                <a:sym typeface="Symbol" panose="05050102010706020507" pitchFamily="18" charset="2"/>
              </a:rPr>
              <a:t> else </a:t>
            </a:r>
            <a:r>
              <a:rPr lang="en-GB" sz="2400" dirty="0" err="1" smtClean="0">
                <a:sym typeface="Symbol" panose="05050102010706020507" pitchFamily="18" charset="2"/>
              </a:rPr>
              <a:t>Stmt</a:t>
            </a:r>
            <a:r>
              <a:rPr lang="en-GB" sz="2400" dirty="0" smtClean="0">
                <a:sym typeface="Symbol" panose="05050102010706020507" pitchFamily="18" charset="2"/>
              </a:rPr>
              <a:t> | …other…</a:t>
            </a:r>
          </a:p>
          <a:p>
            <a:r>
              <a:rPr lang="en-GB" sz="2400" dirty="0" smtClean="0">
                <a:sym typeface="Symbol" panose="05050102010706020507" pitchFamily="18" charset="2"/>
              </a:rPr>
              <a:t>What are the derivations of: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if E1 then if E2 then S1 else S2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04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Eliminating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sz="2400" dirty="0" smtClean="0"/>
              <a:t>Rewrite the grammar to avoid the problem</a:t>
            </a:r>
          </a:p>
          <a:p>
            <a:pPr>
              <a:spcBef>
                <a:spcPct val="0"/>
              </a:spcBef>
            </a:pPr>
            <a:r>
              <a:rPr lang="en-GB" sz="2400" dirty="0" smtClean="0"/>
              <a:t>Match each else to innermost unmatched if: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</a:t>
            </a:r>
            <a:r>
              <a:rPr lang="en-GB" sz="1800" dirty="0" smtClean="0"/>
              <a:t>1.	</a:t>
            </a:r>
            <a:r>
              <a:rPr lang="en-GB" sz="1800" dirty="0" err="1" smtClean="0"/>
              <a:t>Stmt</a:t>
            </a:r>
            <a:r>
              <a:rPr lang="en-GB" sz="1800" dirty="0" smtClean="0"/>
              <a:t> </a:t>
            </a:r>
            <a:r>
              <a:rPr lang="en-GB" sz="1800" dirty="0" smtClean="0">
                <a:sym typeface="Symbol" panose="05050102010706020507" pitchFamily="18" charset="2"/>
              </a:rPr>
              <a:t> </a:t>
            </a:r>
            <a:r>
              <a:rPr lang="en-GB" sz="1800" dirty="0" err="1" smtClean="0">
                <a:sym typeface="Symbol" panose="05050102010706020507" pitchFamily="18" charset="2"/>
              </a:rPr>
              <a:t>IfwithElse</a:t>
            </a:r>
            <a:r>
              <a:rPr lang="en-GB" sz="18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2.	       	|   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endParaRPr lang="en-GB" sz="1800" dirty="0" smtClean="0">
              <a:sym typeface="Symbol" panose="05050102010706020507" pitchFamily="18" charset="2"/>
            </a:endParaRPr>
          </a:p>
          <a:p>
            <a:pPr marL="457200" lvl="1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GB" sz="1800" dirty="0" smtClean="0">
                <a:sym typeface="Symbol" panose="05050102010706020507" pitchFamily="18" charset="2"/>
              </a:rPr>
              <a:t>    3.	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 if Expr then 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else 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4.		| … other </a:t>
            </a:r>
            <a:r>
              <a:rPr lang="en-GB" sz="1800" dirty="0" err="1" smtClean="0">
                <a:sym typeface="Symbol" panose="05050102010706020507" pitchFamily="18" charset="2"/>
              </a:rPr>
              <a:t>stmts</a:t>
            </a:r>
            <a:r>
              <a:rPr lang="en-GB" sz="1800" dirty="0" smtClean="0">
                <a:sym typeface="Symbol" panose="05050102010706020507" pitchFamily="18" charset="2"/>
              </a:rPr>
              <a:t>… </a:t>
            </a:r>
          </a:p>
          <a:p>
            <a:pPr marL="457200" lvl="1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GB" sz="1800" dirty="0" smtClean="0">
                <a:sym typeface="Symbol" panose="05050102010706020507" pitchFamily="18" charset="2"/>
              </a:rPr>
              <a:t>    5. 	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r>
              <a:rPr lang="en-GB" sz="1800" dirty="0" smtClean="0">
                <a:sym typeface="Symbol" panose="05050102010706020507" pitchFamily="18" charset="2"/>
              </a:rPr>
              <a:t>  if Expr then </a:t>
            </a:r>
            <a:r>
              <a:rPr lang="en-GB" sz="1800" dirty="0" err="1" smtClean="0">
                <a:sym typeface="Symbol" panose="05050102010706020507" pitchFamily="18" charset="2"/>
              </a:rPr>
              <a:t>Stmt</a:t>
            </a:r>
            <a:r>
              <a:rPr lang="en-GB" sz="18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6.		| if Expr then </a:t>
            </a:r>
            <a:r>
              <a:rPr lang="en-GB" sz="1800" dirty="0" err="1" smtClean="0">
                <a:sym typeface="Symbol" panose="05050102010706020507" pitchFamily="18" charset="2"/>
              </a:rPr>
              <a:t>IfwithElse</a:t>
            </a:r>
            <a:r>
              <a:rPr lang="en-GB" sz="1800" dirty="0" smtClean="0">
                <a:sym typeface="Symbol" panose="05050102010706020507" pitchFamily="18" charset="2"/>
              </a:rPr>
              <a:t> else 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endParaRPr lang="en-GB" sz="1800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GB" sz="2000" dirty="0" smtClean="0">
                <a:sym typeface="Symbol" panose="05050102010706020507" pitchFamily="18" charset="2"/>
              </a:rPr>
              <a:t>if E1 then if E2 then S1 else S2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50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Eliminating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sz="2400" dirty="0" smtClean="0"/>
              <a:t>Rewrite the grammar to avoid the problem</a:t>
            </a:r>
          </a:p>
          <a:p>
            <a:pPr>
              <a:spcBef>
                <a:spcPct val="0"/>
              </a:spcBef>
            </a:pPr>
            <a:r>
              <a:rPr lang="en-GB" sz="2400" dirty="0" smtClean="0"/>
              <a:t>Match each else to innermost unmatched if: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sz="2400" dirty="0"/>
              <a:t> </a:t>
            </a:r>
            <a:r>
              <a:rPr lang="en-GB" sz="2400" dirty="0" smtClean="0"/>
              <a:t>         </a:t>
            </a:r>
            <a:r>
              <a:rPr lang="en-GB" sz="1800" dirty="0" smtClean="0"/>
              <a:t>1.	</a:t>
            </a:r>
            <a:r>
              <a:rPr lang="en-GB" sz="1800" dirty="0" err="1" smtClean="0"/>
              <a:t>Stmt</a:t>
            </a:r>
            <a:r>
              <a:rPr lang="en-GB" sz="1800" dirty="0" smtClean="0"/>
              <a:t> </a:t>
            </a:r>
            <a:r>
              <a:rPr lang="en-GB" sz="1800" dirty="0" smtClean="0">
                <a:sym typeface="Symbol" panose="05050102010706020507" pitchFamily="18" charset="2"/>
              </a:rPr>
              <a:t> </a:t>
            </a:r>
            <a:r>
              <a:rPr lang="en-GB" sz="1800" dirty="0" err="1" smtClean="0">
                <a:sym typeface="Symbol" panose="05050102010706020507" pitchFamily="18" charset="2"/>
              </a:rPr>
              <a:t>IfwithElse</a:t>
            </a:r>
            <a:r>
              <a:rPr lang="en-GB" sz="18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2.	       	|   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endParaRPr lang="en-GB" sz="1800" dirty="0" smtClean="0">
              <a:sym typeface="Symbol" panose="05050102010706020507" pitchFamily="18" charset="2"/>
            </a:endParaRPr>
          </a:p>
          <a:p>
            <a:pPr marL="457200" lvl="1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GB" sz="1800" dirty="0" smtClean="0">
                <a:sym typeface="Symbol" panose="05050102010706020507" pitchFamily="18" charset="2"/>
              </a:rPr>
              <a:t>    3.	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 if Expr then 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else </a:t>
            </a:r>
            <a:r>
              <a:rPr lang="en-GB" sz="1400" dirty="0" err="1" smtClean="0">
                <a:sym typeface="Symbol" panose="05050102010706020507" pitchFamily="18" charset="2"/>
              </a:rPr>
              <a:t>IfwithElse</a:t>
            </a:r>
            <a:r>
              <a:rPr lang="en-GB" sz="14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4.		| … other </a:t>
            </a:r>
            <a:r>
              <a:rPr lang="en-GB" sz="1800" dirty="0" err="1" smtClean="0">
                <a:sym typeface="Symbol" panose="05050102010706020507" pitchFamily="18" charset="2"/>
              </a:rPr>
              <a:t>stmts</a:t>
            </a:r>
            <a:r>
              <a:rPr lang="en-GB" sz="1800" dirty="0" smtClean="0">
                <a:sym typeface="Symbol" panose="05050102010706020507" pitchFamily="18" charset="2"/>
              </a:rPr>
              <a:t>… </a:t>
            </a:r>
          </a:p>
          <a:p>
            <a:pPr marL="457200" lvl="1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GB" sz="1800" dirty="0" smtClean="0">
                <a:sym typeface="Symbol" panose="05050102010706020507" pitchFamily="18" charset="2"/>
              </a:rPr>
              <a:t>    5. 	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r>
              <a:rPr lang="en-GB" sz="1800" dirty="0" smtClean="0">
                <a:sym typeface="Symbol" panose="05050102010706020507" pitchFamily="18" charset="2"/>
              </a:rPr>
              <a:t>  if Expr then </a:t>
            </a:r>
            <a:r>
              <a:rPr lang="en-GB" sz="1800" dirty="0" err="1" smtClean="0">
                <a:sym typeface="Symbol" panose="05050102010706020507" pitchFamily="18" charset="2"/>
              </a:rPr>
              <a:t>Stmt</a:t>
            </a:r>
            <a:r>
              <a:rPr lang="en-GB" sz="1800" dirty="0" smtClean="0"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	6.		| if Expr then </a:t>
            </a:r>
            <a:r>
              <a:rPr lang="en-GB" sz="1800" dirty="0" err="1" smtClean="0">
                <a:sym typeface="Symbol" panose="05050102010706020507" pitchFamily="18" charset="2"/>
              </a:rPr>
              <a:t>IfwithElse</a:t>
            </a:r>
            <a:r>
              <a:rPr lang="en-GB" sz="1800" dirty="0" smtClean="0">
                <a:sym typeface="Symbol" panose="05050102010706020507" pitchFamily="18" charset="2"/>
              </a:rPr>
              <a:t> else </a:t>
            </a:r>
            <a:r>
              <a:rPr lang="en-GB" sz="1800" dirty="0" err="1" smtClean="0">
                <a:sym typeface="Symbol" panose="05050102010706020507" pitchFamily="18" charset="2"/>
              </a:rPr>
              <a:t>IfnoElse</a:t>
            </a:r>
            <a:endParaRPr lang="en-GB" sz="1800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GB" sz="2000" dirty="0" smtClean="0">
                <a:sym typeface="Symbol" panose="05050102010706020507" pitchFamily="18" charset="2"/>
              </a:rPr>
              <a:t>if E1 then if E2 then S1 else S2</a:t>
            </a:r>
          </a:p>
          <a:p>
            <a:pPr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GB" dirty="0" smtClean="0">
              <a:sym typeface="Symbol" panose="05050102010706020507" pitchFamily="18" charset="2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dirty="0" smtClean="0">
                <a:sym typeface="Symbol" panose="05050102010706020507" pitchFamily="18" charset="2"/>
              </a:rPr>
              <a:t>		</a:t>
            </a:r>
            <a:r>
              <a:rPr lang="en-GB" sz="1600" dirty="0" err="1" smtClean="0">
                <a:sym typeface="Symbol" panose="05050102010706020507" pitchFamily="18" charset="2"/>
              </a:rPr>
              <a:t>Stmt</a:t>
            </a:r>
            <a:r>
              <a:rPr lang="en-GB" sz="1600" dirty="0" smtClean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(2)		</a:t>
            </a:r>
            <a:r>
              <a:rPr lang="en-GB" sz="1600" dirty="0" err="1" smtClean="0">
                <a:sym typeface="Symbol" panose="05050102010706020507" pitchFamily="18" charset="2"/>
              </a:rPr>
              <a:t>IfnoElse</a:t>
            </a:r>
            <a:endParaRPr lang="en-GB" sz="16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(5)		if Expr then </a:t>
            </a:r>
            <a:r>
              <a:rPr lang="en-GB" sz="1600" dirty="0" err="1" smtClean="0">
                <a:sym typeface="Symbol" panose="05050102010706020507" pitchFamily="18" charset="2"/>
              </a:rPr>
              <a:t>Stmt</a:t>
            </a:r>
            <a:endParaRPr lang="en-GB" sz="16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(?)		if E1 then </a:t>
            </a:r>
            <a:r>
              <a:rPr lang="en-GB" sz="1600" dirty="0" err="1" smtClean="0">
                <a:sym typeface="Symbol" panose="05050102010706020507" pitchFamily="18" charset="2"/>
              </a:rPr>
              <a:t>Stmt</a:t>
            </a:r>
            <a:r>
              <a:rPr lang="en-GB" sz="1600" dirty="0" smtClean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(1)		if E1 then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endParaRPr lang="en-GB" sz="16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(3)		if E1 then if Expr then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r>
              <a:rPr lang="en-GB" sz="1600" dirty="0" smtClean="0">
                <a:sym typeface="Symbol" panose="05050102010706020507" pitchFamily="18" charset="2"/>
              </a:rPr>
              <a:t> else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r>
              <a:rPr lang="en-GB" sz="1600" dirty="0" smtClean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(?)		if E1 then if E2 then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r>
              <a:rPr lang="en-GB" sz="1600" dirty="0" smtClean="0">
                <a:sym typeface="Symbol" panose="05050102010706020507" pitchFamily="18" charset="2"/>
              </a:rPr>
              <a:t> else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endParaRPr lang="en-GB" sz="16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(4)		if E1 then if E2 then S1 else </a:t>
            </a:r>
            <a:r>
              <a:rPr lang="en-GB" sz="1600" dirty="0" err="1" smtClean="0">
                <a:sym typeface="Symbol" panose="05050102010706020507" pitchFamily="18" charset="2"/>
              </a:rPr>
              <a:t>IfwithElse</a:t>
            </a:r>
            <a:endParaRPr lang="en-GB" sz="16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None/>
            </a:pPr>
            <a:r>
              <a:rPr lang="en-GB" sz="1600" dirty="0" smtClean="0">
                <a:sym typeface="Symbol" panose="05050102010706020507" pitchFamily="18" charset="2"/>
              </a:rPr>
              <a:t>(4)		if E1 then if E2 then S1 else S2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13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838200"/>
          </a:xfrm>
        </p:spPr>
        <p:txBody>
          <a:bodyPr/>
          <a:lstStyle/>
          <a:p>
            <a:r>
              <a:rPr lang="en-GB"/>
              <a:t>Deeper Ambiguity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915400" cy="5257800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GB" sz="2800"/>
              <a:t>Ambiguity usually refers to confusion in the CFG</a:t>
            </a:r>
          </a:p>
          <a:p>
            <a:pPr>
              <a:spcBef>
                <a:spcPct val="5000"/>
              </a:spcBef>
            </a:pPr>
            <a:r>
              <a:rPr lang="en-GB" sz="2800"/>
              <a:t>Overloading can create deeper ambiguity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E.g.: a=b(3) : b could be either a function or a variable.</a:t>
            </a:r>
          </a:p>
          <a:p>
            <a:pPr>
              <a:spcBef>
                <a:spcPct val="5000"/>
              </a:spcBef>
            </a:pPr>
            <a:r>
              <a:rPr lang="en-GB" sz="2800"/>
              <a:t>Disambiguating this one requires context: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An issue of type, not context-free syntax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Needs values of declarations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Requires an extra-grammatical solution </a:t>
            </a:r>
          </a:p>
          <a:p>
            <a:pPr>
              <a:spcBef>
                <a:spcPct val="5000"/>
              </a:spcBef>
            </a:pPr>
            <a:r>
              <a:rPr lang="en-GB" sz="2800"/>
              <a:t>Resolving ambiguity: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if context-free: rewrite the grammar</a:t>
            </a:r>
          </a:p>
          <a:p>
            <a:pPr lvl="1">
              <a:spcBef>
                <a:spcPct val="5000"/>
              </a:spcBef>
            </a:pPr>
            <a:r>
              <a:rPr lang="en-GB" sz="2200"/>
              <a:t>context-sensitive ambiguity: check with other means: needs knowledge of types, declarations, … This is a language design problem</a:t>
            </a:r>
          </a:p>
          <a:p>
            <a:pPr>
              <a:spcBef>
                <a:spcPct val="5000"/>
              </a:spcBef>
            </a:pPr>
            <a:r>
              <a:rPr lang="en-GB" sz="2800"/>
              <a:t>Sometimes the compiler writer accepts an ambiguous grammar: parsing techniques may do the “right thing”.</a:t>
            </a:r>
          </a:p>
        </p:txBody>
      </p:sp>
    </p:spTree>
    <p:extLst>
      <p:ext uri="{BB962C8B-B14F-4D97-AF65-F5344CB8AC3E}">
        <p14:creationId xmlns:p14="http://schemas.microsoft.com/office/powerpoint/2010/main" val="2932978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7772400" cy="828675"/>
          </a:xfrm>
        </p:spPr>
        <p:txBody>
          <a:bodyPr/>
          <a:lstStyle/>
          <a:p>
            <a:r>
              <a:rPr lang="en-GB"/>
              <a:t>Parsing techniques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052513"/>
            <a:ext cx="8569325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/>
              <a:t>Top-down parsers: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Construct the top node of the tree and then the rest in </a:t>
            </a:r>
            <a:r>
              <a:rPr lang="en-GB" sz="2400" u="sng"/>
              <a:t>pre-order</a:t>
            </a:r>
            <a:r>
              <a:rPr lang="en-GB" sz="2400"/>
              <a:t>. (depth-first)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Pick a production &amp; try to match the input; if you fail, backtrack.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Essentially, we try to find a </a:t>
            </a:r>
            <a:r>
              <a:rPr lang="en-GB" sz="2400" b="1" u="sng"/>
              <a:t>leftmost</a:t>
            </a:r>
            <a:r>
              <a:rPr lang="en-GB" sz="2400"/>
              <a:t> derivation for the input string (which we scan left-to-right).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some grammars are backtrack-free (predictive parsing).</a:t>
            </a:r>
          </a:p>
          <a:p>
            <a:pPr>
              <a:lnSpc>
                <a:spcPct val="80000"/>
              </a:lnSpc>
            </a:pPr>
            <a:r>
              <a:rPr lang="en-GB"/>
              <a:t>Bottom-up parsers: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Construct the tree for an input string, beginning at the leaves and working up towards the top (root).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Bottom-up parsing, using left-to-right scan of the input, tries to construct a </a:t>
            </a:r>
            <a:r>
              <a:rPr lang="en-GB" sz="2400" b="1" u="sng"/>
              <a:t>rightmost</a:t>
            </a:r>
            <a:r>
              <a:rPr lang="en-GB" sz="2400"/>
              <a:t> derivation in reverse.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Handle a large class of grammars.</a:t>
            </a:r>
          </a:p>
        </p:txBody>
      </p:sp>
    </p:spTree>
    <p:extLst>
      <p:ext uri="{BB962C8B-B14F-4D97-AF65-F5344CB8AC3E}">
        <p14:creationId xmlns:p14="http://schemas.microsoft.com/office/powerpoint/2010/main" val="3190722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765175"/>
          </a:xfrm>
          <a:solidFill>
            <a:srgbClr val="CC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4000"/>
              <a:t>Top-down vs …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5176"/>
            <a:ext cx="7416800" cy="2232025"/>
          </a:xfrm>
        </p:spPr>
        <p:txBody>
          <a:bodyPr/>
          <a:lstStyle/>
          <a:p>
            <a:pPr>
              <a:buFontTx/>
              <a:buNone/>
            </a:pPr>
            <a:r>
              <a:rPr lang="en-GB" sz="2200"/>
              <a:t>Has an analogy with two special cases of depth-first traversals:</a:t>
            </a:r>
          </a:p>
          <a:p>
            <a:r>
              <a:rPr lang="en-GB" sz="2200"/>
              <a:t>Pre-order: first traverse node x and then x’s subtrees in left-to-right order. (action is done when we first visit a node)</a:t>
            </a:r>
          </a:p>
          <a:p>
            <a:r>
              <a:rPr lang="en-GB" sz="2200"/>
              <a:t>Post-order: first traverse node x’s subtrees in left-to-right order and then node x. (action is done just before we leave a node for the last time)</a:t>
            </a:r>
          </a:p>
        </p:txBody>
      </p:sp>
      <p:grpSp>
        <p:nvGrpSpPr>
          <p:cNvPr id="104471" name="Group 23"/>
          <p:cNvGrpSpPr>
            <a:grpSpLocks/>
          </p:cNvGrpSpPr>
          <p:nvPr/>
        </p:nvGrpSpPr>
        <p:grpSpPr bwMode="auto">
          <a:xfrm>
            <a:off x="2135188" y="3141663"/>
            <a:ext cx="3048000" cy="2667000"/>
            <a:chOff x="1872" y="2064"/>
            <a:chExt cx="1920" cy="1680"/>
          </a:xfrm>
        </p:grpSpPr>
        <p:sp>
          <p:nvSpPr>
            <p:cNvPr id="104452" name="Oval 4"/>
            <p:cNvSpPr>
              <a:spLocks noChangeArrowheads="1"/>
            </p:cNvSpPr>
            <p:nvPr/>
          </p:nvSpPr>
          <p:spPr bwMode="auto">
            <a:xfrm>
              <a:off x="2448" y="2064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3" name="Oval 5"/>
            <p:cNvSpPr>
              <a:spLocks noChangeArrowheads="1"/>
            </p:cNvSpPr>
            <p:nvPr/>
          </p:nvSpPr>
          <p:spPr bwMode="auto">
            <a:xfrm>
              <a:off x="2448" y="2496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4" name="Oval 6"/>
            <p:cNvSpPr>
              <a:spLocks noChangeArrowheads="1"/>
            </p:cNvSpPr>
            <p:nvPr/>
          </p:nvSpPr>
          <p:spPr bwMode="auto">
            <a:xfrm>
              <a:off x="3024" y="2496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5" name="Oval 7"/>
            <p:cNvSpPr>
              <a:spLocks noChangeArrowheads="1"/>
            </p:cNvSpPr>
            <p:nvPr/>
          </p:nvSpPr>
          <p:spPr bwMode="auto">
            <a:xfrm>
              <a:off x="1872" y="2496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6" name="Oval 8"/>
            <p:cNvSpPr>
              <a:spLocks noChangeArrowheads="1"/>
            </p:cNvSpPr>
            <p:nvPr/>
          </p:nvSpPr>
          <p:spPr bwMode="auto">
            <a:xfrm>
              <a:off x="1872" y="2976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7" name="Oval 9"/>
            <p:cNvSpPr>
              <a:spLocks noChangeArrowheads="1"/>
            </p:cNvSpPr>
            <p:nvPr/>
          </p:nvSpPr>
          <p:spPr bwMode="auto">
            <a:xfrm>
              <a:off x="2592" y="2928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8" name="Oval 10"/>
            <p:cNvSpPr>
              <a:spLocks noChangeArrowheads="1"/>
            </p:cNvSpPr>
            <p:nvPr/>
          </p:nvSpPr>
          <p:spPr bwMode="auto">
            <a:xfrm>
              <a:off x="3024" y="2928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59" name="Oval 11"/>
            <p:cNvSpPr>
              <a:spLocks noChangeArrowheads="1"/>
            </p:cNvSpPr>
            <p:nvPr/>
          </p:nvSpPr>
          <p:spPr bwMode="auto">
            <a:xfrm>
              <a:off x="3456" y="2928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0" name="Oval 12"/>
            <p:cNvSpPr>
              <a:spLocks noChangeArrowheads="1"/>
            </p:cNvSpPr>
            <p:nvPr/>
          </p:nvSpPr>
          <p:spPr bwMode="auto">
            <a:xfrm>
              <a:off x="2592" y="3408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1" name="Oval 13"/>
            <p:cNvSpPr>
              <a:spLocks noChangeArrowheads="1"/>
            </p:cNvSpPr>
            <p:nvPr/>
          </p:nvSpPr>
          <p:spPr bwMode="auto">
            <a:xfrm>
              <a:off x="1872" y="3408"/>
              <a:ext cx="336" cy="3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 flipH="1">
              <a:off x="2160" y="2304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264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4" name="Line 16"/>
            <p:cNvSpPr>
              <a:spLocks noChangeShapeType="1"/>
            </p:cNvSpPr>
            <p:nvPr/>
          </p:nvSpPr>
          <p:spPr bwMode="auto">
            <a:xfrm>
              <a:off x="2784" y="2304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5" name="Line 17"/>
            <p:cNvSpPr>
              <a:spLocks noChangeShapeType="1"/>
            </p:cNvSpPr>
            <p:nvPr/>
          </p:nvSpPr>
          <p:spPr bwMode="auto">
            <a:xfrm>
              <a:off x="2064" y="28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6" name="Line 18"/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7" name="Line 19"/>
            <p:cNvSpPr>
              <a:spLocks noChangeShapeType="1"/>
            </p:cNvSpPr>
            <p:nvPr/>
          </p:nvSpPr>
          <p:spPr bwMode="auto">
            <a:xfrm flipH="1">
              <a:off x="2784" y="2832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8" name="Line 20"/>
            <p:cNvSpPr>
              <a:spLocks noChangeShapeType="1"/>
            </p:cNvSpPr>
            <p:nvPr/>
          </p:nvSpPr>
          <p:spPr bwMode="auto">
            <a:xfrm>
              <a:off x="3216" y="2832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69" name="Line 21"/>
            <p:cNvSpPr>
              <a:spLocks noChangeShapeType="1"/>
            </p:cNvSpPr>
            <p:nvPr/>
          </p:nvSpPr>
          <p:spPr bwMode="auto">
            <a:xfrm>
              <a:off x="3216" y="28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4470" name="Line 22"/>
            <p:cNvSpPr>
              <a:spLocks noChangeShapeType="1"/>
            </p:cNvSpPr>
            <p:nvPr/>
          </p:nvSpPr>
          <p:spPr bwMode="auto">
            <a:xfrm>
              <a:off x="2784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04472" name="Freeform 24"/>
          <p:cNvSpPr>
            <a:spLocks/>
          </p:cNvSpPr>
          <p:nvPr/>
        </p:nvSpPr>
        <p:spPr bwMode="auto">
          <a:xfrm>
            <a:off x="1908176" y="3284539"/>
            <a:ext cx="3324225" cy="2917825"/>
          </a:xfrm>
          <a:custGeom>
            <a:avLst/>
            <a:gdLst>
              <a:gd name="T0" fmla="*/ 642 w 2094"/>
              <a:gd name="T1" fmla="*/ 0 h 1838"/>
              <a:gd name="T2" fmla="*/ 98 w 2094"/>
              <a:gd name="T3" fmla="*/ 409 h 1838"/>
              <a:gd name="T4" fmla="*/ 53 w 2094"/>
              <a:gd name="T5" fmla="*/ 1543 h 1838"/>
              <a:gd name="T6" fmla="*/ 370 w 2094"/>
              <a:gd name="T7" fmla="*/ 1815 h 1838"/>
              <a:gd name="T8" fmla="*/ 551 w 2094"/>
              <a:gd name="T9" fmla="*/ 1406 h 1838"/>
              <a:gd name="T10" fmla="*/ 551 w 2094"/>
              <a:gd name="T11" fmla="*/ 454 h 1838"/>
              <a:gd name="T12" fmla="*/ 869 w 2094"/>
              <a:gd name="T13" fmla="*/ 499 h 1838"/>
              <a:gd name="T14" fmla="*/ 1096 w 2094"/>
              <a:gd name="T15" fmla="*/ 318 h 1838"/>
              <a:gd name="T16" fmla="*/ 1232 w 2094"/>
              <a:gd name="T17" fmla="*/ 454 h 1838"/>
              <a:gd name="T18" fmla="*/ 1141 w 2094"/>
              <a:gd name="T19" fmla="*/ 681 h 1838"/>
              <a:gd name="T20" fmla="*/ 869 w 2094"/>
              <a:gd name="T21" fmla="*/ 726 h 1838"/>
              <a:gd name="T22" fmla="*/ 778 w 2094"/>
              <a:gd name="T23" fmla="*/ 1134 h 1838"/>
              <a:gd name="T24" fmla="*/ 869 w 2094"/>
              <a:gd name="T25" fmla="*/ 1679 h 1838"/>
              <a:gd name="T26" fmla="*/ 1096 w 2094"/>
              <a:gd name="T27" fmla="*/ 1769 h 1838"/>
              <a:gd name="T28" fmla="*/ 1277 w 2094"/>
              <a:gd name="T29" fmla="*/ 1452 h 1838"/>
              <a:gd name="T30" fmla="*/ 1232 w 2094"/>
              <a:gd name="T31" fmla="*/ 998 h 1838"/>
              <a:gd name="T32" fmla="*/ 1323 w 2094"/>
              <a:gd name="T33" fmla="*/ 1089 h 1838"/>
              <a:gd name="T34" fmla="*/ 1504 w 2094"/>
              <a:gd name="T35" fmla="*/ 1180 h 1838"/>
              <a:gd name="T36" fmla="*/ 1685 w 2094"/>
              <a:gd name="T37" fmla="*/ 953 h 1838"/>
              <a:gd name="T38" fmla="*/ 1731 w 2094"/>
              <a:gd name="T39" fmla="*/ 1044 h 1838"/>
              <a:gd name="T40" fmla="*/ 1912 w 2094"/>
              <a:gd name="T41" fmla="*/ 1180 h 1838"/>
              <a:gd name="T42" fmla="*/ 2094 w 2094"/>
              <a:gd name="T43" fmla="*/ 998 h 1838"/>
              <a:gd name="T44" fmla="*/ 1912 w 2094"/>
              <a:gd name="T45" fmla="*/ 635 h 1838"/>
              <a:gd name="T46" fmla="*/ 1141 w 2094"/>
              <a:gd name="T47" fmla="*/ 0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94" h="1838">
                <a:moveTo>
                  <a:pt x="642" y="0"/>
                </a:moveTo>
                <a:cubicBezTo>
                  <a:pt x="419" y="76"/>
                  <a:pt x="196" y="152"/>
                  <a:pt x="98" y="409"/>
                </a:cubicBezTo>
                <a:cubicBezTo>
                  <a:pt x="0" y="666"/>
                  <a:pt x="8" y="1309"/>
                  <a:pt x="53" y="1543"/>
                </a:cubicBezTo>
                <a:cubicBezTo>
                  <a:pt x="98" y="1777"/>
                  <a:pt x="287" y="1838"/>
                  <a:pt x="370" y="1815"/>
                </a:cubicBezTo>
                <a:cubicBezTo>
                  <a:pt x="453" y="1792"/>
                  <a:pt x="521" y="1633"/>
                  <a:pt x="551" y="1406"/>
                </a:cubicBezTo>
                <a:cubicBezTo>
                  <a:pt x="581" y="1179"/>
                  <a:pt x="498" y="605"/>
                  <a:pt x="551" y="454"/>
                </a:cubicBezTo>
                <a:cubicBezTo>
                  <a:pt x="604" y="303"/>
                  <a:pt x="778" y="522"/>
                  <a:pt x="869" y="499"/>
                </a:cubicBezTo>
                <a:cubicBezTo>
                  <a:pt x="960" y="476"/>
                  <a:pt x="1036" y="325"/>
                  <a:pt x="1096" y="318"/>
                </a:cubicBezTo>
                <a:cubicBezTo>
                  <a:pt x="1156" y="311"/>
                  <a:pt x="1224" y="393"/>
                  <a:pt x="1232" y="454"/>
                </a:cubicBezTo>
                <a:cubicBezTo>
                  <a:pt x="1240" y="515"/>
                  <a:pt x="1201" y="636"/>
                  <a:pt x="1141" y="681"/>
                </a:cubicBezTo>
                <a:cubicBezTo>
                  <a:pt x="1081" y="726"/>
                  <a:pt x="929" y="651"/>
                  <a:pt x="869" y="726"/>
                </a:cubicBezTo>
                <a:cubicBezTo>
                  <a:pt x="809" y="801"/>
                  <a:pt x="778" y="975"/>
                  <a:pt x="778" y="1134"/>
                </a:cubicBezTo>
                <a:cubicBezTo>
                  <a:pt x="778" y="1293"/>
                  <a:pt x="816" y="1573"/>
                  <a:pt x="869" y="1679"/>
                </a:cubicBezTo>
                <a:cubicBezTo>
                  <a:pt x="922" y="1785"/>
                  <a:pt x="1028" y="1807"/>
                  <a:pt x="1096" y="1769"/>
                </a:cubicBezTo>
                <a:cubicBezTo>
                  <a:pt x="1164" y="1731"/>
                  <a:pt x="1254" y="1580"/>
                  <a:pt x="1277" y="1452"/>
                </a:cubicBezTo>
                <a:cubicBezTo>
                  <a:pt x="1300" y="1324"/>
                  <a:pt x="1224" y="1058"/>
                  <a:pt x="1232" y="998"/>
                </a:cubicBezTo>
                <a:cubicBezTo>
                  <a:pt x="1240" y="938"/>
                  <a:pt x="1278" y="1059"/>
                  <a:pt x="1323" y="1089"/>
                </a:cubicBezTo>
                <a:cubicBezTo>
                  <a:pt x="1368" y="1119"/>
                  <a:pt x="1444" y="1203"/>
                  <a:pt x="1504" y="1180"/>
                </a:cubicBezTo>
                <a:cubicBezTo>
                  <a:pt x="1564" y="1157"/>
                  <a:pt x="1647" y="976"/>
                  <a:pt x="1685" y="953"/>
                </a:cubicBezTo>
                <a:cubicBezTo>
                  <a:pt x="1723" y="930"/>
                  <a:pt x="1693" y="1006"/>
                  <a:pt x="1731" y="1044"/>
                </a:cubicBezTo>
                <a:cubicBezTo>
                  <a:pt x="1769" y="1082"/>
                  <a:pt x="1852" y="1188"/>
                  <a:pt x="1912" y="1180"/>
                </a:cubicBezTo>
                <a:cubicBezTo>
                  <a:pt x="1972" y="1172"/>
                  <a:pt x="2094" y="1089"/>
                  <a:pt x="2094" y="998"/>
                </a:cubicBezTo>
                <a:cubicBezTo>
                  <a:pt x="2094" y="907"/>
                  <a:pt x="2071" y="801"/>
                  <a:pt x="1912" y="635"/>
                </a:cubicBezTo>
                <a:cubicBezTo>
                  <a:pt x="1753" y="469"/>
                  <a:pt x="1269" y="106"/>
                  <a:pt x="1141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5880100" y="2924175"/>
            <a:ext cx="4484688" cy="3752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id * 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Expr * 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Expr op id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Expr op Expr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Expr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74" name="Oval 26"/>
          <p:cNvSpPr>
            <a:spLocks noChangeArrowheads="1"/>
          </p:cNvSpPr>
          <p:nvPr/>
        </p:nvSpPr>
        <p:spPr bwMode="auto">
          <a:xfrm>
            <a:off x="7535863" y="36449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id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75" name="Oval 27"/>
          <p:cNvSpPr>
            <a:spLocks noChangeArrowheads="1"/>
          </p:cNvSpPr>
          <p:nvPr/>
        </p:nvSpPr>
        <p:spPr bwMode="auto">
          <a:xfrm>
            <a:off x="7535863" y="3068638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Expr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>
            <a:off x="7751763" y="3500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77" name="Oval 29"/>
          <p:cNvSpPr>
            <a:spLocks noChangeArrowheads="1"/>
          </p:cNvSpPr>
          <p:nvPr/>
        </p:nvSpPr>
        <p:spPr bwMode="auto">
          <a:xfrm>
            <a:off x="8401050" y="4005263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*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78" name="Oval 30"/>
          <p:cNvSpPr>
            <a:spLocks noChangeArrowheads="1"/>
          </p:cNvSpPr>
          <p:nvPr/>
        </p:nvSpPr>
        <p:spPr bwMode="auto">
          <a:xfrm>
            <a:off x="8401050" y="3500438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op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79" name="Oval 31"/>
          <p:cNvSpPr>
            <a:spLocks noChangeArrowheads="1"/>
          </p:cNvSpPr>
          <p:nvPr/>
        </p:nvSpPr>
        <p:spPr bwMode="auto">
          <a:xfrm>
            <a:off x="9264650" y="4221163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id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0" name="Oval 32"/>
          <p:cNvSpPr>
            <a:spLocks noChangeArrowheads="1"/>
          </p:cNvSpPr>
          <p:nvPr/>
        </p:nvSpPr>
        <p:spPr bwMode="auto">
          <a:xfrm>
            <a:off x="9264650" y="36449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Expr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>
            <a:off x="8616950" y="39338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9480550" y="4076701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83" name="Oval 35"/>
          <p:cNvSpPr>
            <a:spLocks noChangeArrowheads="1"/>
          </p:cNvSpPr>
          <p:nvPr/>
        </p:nvSpPr>
        <p:spPr bwMode="auto">
          <a:xfrm>
            <a:off x="8472488" y="4868863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Expr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4" name="Oval 36"/>
          <p:cNvSpPr>
            <a:spLocks noChangeArrowheads="1"/>
          </p:cNvSpPr>
          <p:nvPr/>
        </p:nvSpPr>
        <p:spPr bwMode="auto">
          <a:xfrm>
            <a:off x="7680325" y="5373688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Expr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5" name="Oval 37"/>
          <p:cNvSpPr>
            <a:spLocks noChangeArrowheads="1"/>
          </p:cNvSpPr>
          <p:nvPr/>
        </p:nvSpPr>
        <p:spPr bwMode="auto">
          <a:xfrm>
            <a:off x="8472488" y="5373688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op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6" name="Oval 38"/>
          <p:cNvSpPr>
            <a:spLocks noChangeArrowheads="1"/>
          </p:cNvSpPr>
          <p:nvPr/>
        </p:nvSpPr>
        <p:spPr bwMode="auto">
          <a:xfrm>
            <a:off x="9264650" y="5373688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Expr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7" name="Oval 39"/>
          <p:cNvSpPr>
            <a:spLocks noChangeArrowheads="1"/>
          </p:cNvSpPr>
          <p:nvPr/>
        </p:nvSpPr>
        <p:spPr bwMode="auto">
          <a:xfrm>
            <a:off x="9264650" y="594995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id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8" name="Oval 40"/>
          <p:cNvSpPr>
            <a:spLocks noChangeArrowheads="1"/>
          </p:cNvSpPr>
          <p:nvPr/>
        </p:nvSpPr>
        <p:spPr bwMode="auto">
          <a:xfrm>
            <a:off x="8472488" y="594995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*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89" name="Oval 41"/>
          <p:cNvSpPr>
            <a:spLocks noChangeArrowheads="1"/>
          </p:cNvSpPr>
          <p:nvPr/>
        </p:nvSpPr>
        <p:spPr bwMode="auto">
          <a:xfrm>
            <a:off x="7680325" y="594995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id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490" name="Line 42"/>
          <p:cNvSpPr>
            <a:spLocks noChangeShapeType="1"/>
          </p:cNvSpPr>
          <p:nvPr/>
        </p:nvSpPr>
        <p:spPr bwMode="auto">
          <a:xfrm flipH="1">
            <a:off x="7967663" y="5229226"/>
            <a:ext cx="5762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1" name="Line 43"/>
          <p:cNvSpPr>
            <a:spLocks noChangeShapeType="1"/>
          </p:cNvSpPr>
          <p:nvPr/>
        </p:nvSpPr>
        <p:spPr bwMode="auto">
          <a:xfrm>
            <a:off x="8904288" y="5229226"/>
            <a:ext cx="5762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2" name="Line 44"/>
          <p:cNvSpPr>
            <a:spLocks noChangeShapeType="1"/>
          </p:cNvSpPr>
          <p:nvPr/>
        </p:nvSpPr>
        <p:spPr bwMode="auto">
          <a:xfrm>
            <a:off x="8688388" y="5300664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3" name="Line 45"/>
          <p:cNvSpPr>
            <a:spLocks noChangeShapeType="1"/>
          </p:cNvSpPr>
          <p:nvPr/>
        </p:nvSpPr>
        <p:spPr bwMode="auto">
          <a:xfrm>
            <a:off x="7896225" y="58054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4" name="Line 46"/>
          <p:cNvSpPr>
            <a:spLocks noChangeShapeType="1"/>
          </p:cNvSpPr>
          <p:nvPr/>
        </p:nvSpPr>
        <p:spPr bwMode="auto">
          <a:xfrm>
            <a:off x="8688388" y="58054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5" name="Line 47"/>
          <p:cNvSpPr>
            <a:spLocks noChangeShapeType="1"/>
          </p:cNvSpPr>
          <p:nvPr/>
        </p:nvSpPr>
        <p:spPr bwMode="auto">
          <a:xfrm>
            <a:off x="9480550" y="58054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4496" name="Text Box 48"/>
          <p:cNvSpPr txBox="1">
            <a:spLocks noChangeArrowheads="1"/>
          </p:cNvSpPr>
          <p:nvPr/>
        </p:nvSpPr>
        <p:spPr bwMode="auto">
          <a:xfrm>
            <a:off x="8040689" y="2708276"/>
            <a:ext cx="2808287" cy="6508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600">
                <a:solidFill>
                  <a:srgbClr val="000000"/>
                </a:solidFill>
              </a:rPr>
              <a:t>…bottom-up!</a:t>
            </a:r>
            <a:endParaRPr 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160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Parsing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7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Lexical Analysis:</a:t>
            </a:r>
          </a:p>
          <a:p>
            <a:r>
              <a:rPr lang="en-GB" dirty="0" smtClean="0"/>
              <a:t>Reads characters of the input program and produces tokens.</a:t>
            </a:r>
          </a:p>
          <a:p>
            <a:pPr lvl="1">
              <a:buNone/>
            </a:pPr>
            <a:r>
              <a:rPr lang="en-GB" dirty="0" smtClean="0"/>
              <a:t>But: Are they syntactically correct? Are they valid sentences of the input language?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GB" sz="2200" dirty="0" smtClean="0"/>
          </a:p>
          <a:p>
            <a:pPr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GB" dirty="0" smtClean="0">
                <a:sym typeface="Wingdings" panose="05000000000000000000" pitchFamily="2" charset="2"/>
              </a:rPr>
              <a:t></a:t>
            </a:r>
            <a:r>
              <a:rPr lang="en-GB" dirty="0" smtClean="0"/>
              <a:t>Now: </a:t>
            </a:r>
          </a:p>
          <a:p>
            <a:pPr>
              <a:buNone/>
            </a:pPr>
            <a:r>
              <a:rPr lang="en-GB" sz="2400" dirty="0"/>
              <a:t>C</a:t>
            </a:r>
            <a:r>
              <a:rPr lang="en-GB" sz="2400" dirty="0" smtClean="0"/>
              <a:t>ontext-free grammars,</a:t>
            </a:r>
          </a:p>
          <a:p>
            <a:pPr>
              <a:buNone/>
            </a:pPr>
            <a:r>
              <a:rPr lang="en-GB" sz="2400" dirty="0"/>
              <a:t>D</a:t>
            </a:r>
            <a:r>
              <a:rPr lang="en-GB" sz="2400" dirty="0" smtClean="0"/>
              <a:t>erivations, </a:t>
            </a:r>
          </a:p>
          <a:p>
            <a:pPr>
              <a:buNone/>
            </a:pPr>
            <a:r>
              <a:rPr lang="en-GB" sz="2400" dirty="0"/>
              <a:t>P</a:t>
            </a:r>
            <a:r>
              <a:rPr lang="en-GB" sz="2400" dirty="0" smtClean="0"/>
              <a:t>arse trees, </a:t>
            </a:r>
          </a:p>
          <a:p>
            <a:pPr>
              <a:buNone/>
            </a:pPr>
            <a:r>
              <a:rPr lang="en-GB" sz="2400" dirty="0" smtClean="0"/>
              <a:t>A</a:t>
            </a:r>
            <a:r>
              <a:rPr lang="en-GB" sz="2400" dirty="0" smtClean="0"/>
              <a:t>mbiguity</a:t>
            </a:r>
          </a:p>
          <a:p>
            <a:pPr>
              <a:buNone/>
            </a:pPr>
            <a:r>
              <a:rPr lang="en-GB" sz="2400" dirty="0" smtClean="0"/>
              <a:t>Parsing: top-down and bottom-up.</a:t>
            </a:r>
          </a:p>
          <a:p>
            <a:pPr>
              <a:buNone/>
            </a:pPr>
            <a:endParaRPr lang="en-GB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3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set of all strings of balanced parentheses {(), (()), ((())), …}, </a:t>
            </a:r>
          </a:p>
          <a:p>
            <a:endParaRPr lang="en-GB" dirty="0" smtClean="0"/>
          </a:p>
          <a:p>
            <a:r>
              <a:rPr lang="en-GB" dirty="0" smtClean="0"/>
              <a:t>The set of all 0s followed by an equal number of 1s, {01, 0011, 000111, ...}.</a:t>
            </a:r>
          </a:p>
          <a:p>
            <a:endParaRPr lang="en-GB" b="1" u="sng" dirty="0" smtClean="0"/>
          </a:p>
          <a:p>
            <a:endParaRPr lang="en-GB" b="1" u="sng" dirty="0"/>
          </a:p>
          <a:p>
            <a:r>
              <a:rPr lang="en-GB" b="1" u="sng" dirty="0" smtClean="0"/>
              <a:t>Not all languages can be described by Regular Expressions!!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1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Chomsky’s hierarchy of Grammars: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</a:pPr>
            <a:r>
              <a:rPr lang="en-GB" sz="2400" dirty="0" smtClean="0"/>
              <a:t>1. Phrase structured.</a:t>
            </a:r>
          </a:p>
          <a:p>
            <a:pPr>
              <a:spcBef>
                <a:spcPct val="10000"/>
              </a:spcBef>
            </a:pPr>
            <a:r>
              <a:rPr lang="en-GB" sz="2400" dirty="0" smtClean="0"/>
              <a:t>2. Context Sensitive</a:t>
            </a:r>
          </a:p>
          <a:p>
            <a:pPr lvl="2">
              <a:spcBef>
                <a:spcPct val="10000"/>
              </a:spcBef>
              <a:buNone/>
            </a:pPr>
            <a:r>
              <a:rPr lang="en-GB" sz="1800" dirty="0" smtClean="0"/>
              <a:t>number of Left Hand Side Symbols </a:t>
            </a:r>
            <a:r>
              <a:rPr lang="en-GB" sz="1800" dirty="0" smtClean="0">
                <a:sym typeface="Symbol" panose="05050102010706020507" pitchFamily="18" charset="2"/>
              </a:rPr>
              <a:t></a:t>
            </a:r>
            <a:r>
              <a:rPr lang="en-GB" sz="1800" dirty="0" smtClean="0"/>
              <a:t> number of Right Hand Side Symbols</a:t>
            </a:r>
          </a:p>
          <a:p>
            <a:pPr>
              <a:spcBef>
                <a:spcPct val="10000"/>
              </a:spcBef>
            </a:pPr>
            <a:r>
              <a:rPr lang="en-GB" sz="2400" dirty="0" smtClean="0"/>
              <a:t>3. Context-Free </a:t>
            </a:r>
          </a:p>
          <a:p>
            <a:pPr lvl="2">
              <a:spcBef>
                <a:spcPct val="10000"/>
              </a:spcBef>
              <a:buNone/>
            </a:pPr>
            <a:r>
              <a:rPr lang="en-GB" sz="1800" dirty="0" smtClean="0"/>
              <a:t>The Left Hand Side Symbol is a non-terminal</a:t>
            </a:r>
          </a:p>
          <a:p>
            <a:pPr>
              <a:spcBef>
                <a:spcPct val="10000"/>
              </a:spcBef>
            </a:pPr>
            <a:r>
              <a:rPr lang="en-GB" sz="2400" dirty="0" smtClean="0"/>
              <a:t>4. Regular </a:t>
            </a:r>
          </a:p>
          <a:p>
            <a:pPr lvl="2">
              <a:spcBef>
                <a:spcPct val="10000"/>
              </a:spcBef>
              <a:buNone/>
            </a:pPr>
            <a:r>
              <a:rPr lang="en-GB" sz="1800" dirty="0" smtClean="0"/>
              <a:t>Only rules of the form: A</a:t>
            </a:r>
            <a:r>
              <a:rPr lang="en-GB" sz="1800" dirty="0" smtClean="0">
                <a:sym typeface="Symbol" panose="05050102010706020507" pitchFamily="18" charset="2"/>
              </a:rPr>
              <a:t>, A a, </a:t>
            </a:r>
            <a:r>
              <a:rPr lang="en-GB" sz="1800" dirty="0" err="1" smtClean="0">
                <a:sym typeface="Symbol" panose="05050102010706020507" pitchFamily="18" charset="2"/>
              </a:rPr>
              <a:t>ApB</a:t>
            </a:r>
            <a:r>
              <a:rPr lang="en-GB" sz="1800" dirty="0" smtClean="0">
                <a:sym typeface="Symbol" panose="05050102010706020507" pitchFamily="18" charset="2"/>
              </a:rPr>
              <a:t> are allowed.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sz="2000" dirty="0" smtClean="0">
                <a:sym typeface="Symbol" panose="05050102010706020507" pitchFamily="18" charset="2"/>
              </a:rPr>
              <a:t>Regular Languages  Context-Free Languages  </a:t>
            </a:r>
            <a:r>
              <a:rPr lang="en-GB" sz="2000" dirty="0" err="1" smtClean="0">
                <a:sym typeface="Symbol" panose="05050102010706020507" pitchFamily="18" charset="2"/>
              </a:rPr>
              <a:t>Cont.Sens.Ls</a:t>
            </a:r>
            <a:r>
              <a:rPr lang="en-GB" sz="2000" dirty="0" smtClean="0">
                <a:sym typeface="Symbol" panose="05050102010706020507" pitchFamily="18" charset="2"/>
              </a:rPr>
              <a:t>  </a:t>
            </a:r>
            <a:r>
              <a:rPr lang="en-GB" sz="2000" dirty="0" err="1" smtClean="0">
                <a:sym typeface="Symbol" panose="05050102010706020507" pitchFamily="18" charset="2"/>
              </a:rPr>
              <a:t>Phr.Str.Ls</a:t>
            </a:r>
            <a:endParaRPr lang="en-GB" sz="2000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5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Expressing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Context-free syntax is specified with a context-free grammar.</a:t>
            </a:r>
          </a:p>
          <a:p>
            <a:pPr>
              <a:buFontTx/>
              <a:buNone/>
            </a:pPr>
            <a:r>
              <a:rPr lang="en-GB" sz="2400" dirty="0" smtClean="0"/>
              <a:t>	 A grammar, G, is a 4-tuple G={S,N,T,P}, where: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 dirty="0" smtClean="0"/>
              <a:t>		</a:t>
            </a:r>
            <a:r>
              <a:rPr lang="en-GB" sz="2000" dirty="0" smtClean="0"/>
              <a:t>S is a starting symbol;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000" dirty="0"/>
              <a:t> </a:t>
            </a:r>
            <a:r>
              <a:rPr lang="en-GB" sz="2000" dirty="0" smtClean="0"/>
              <a:t>               </a:t>
            </a:r>
            <a:r>
              <a:rPr lang="en-GB" sz="2000" dirty="0" smtClean="0"/>
              <a:t>N is a set of non-terminal symbols;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000" dirty="0" smtClean="0"/>
              <a:t>		T is a set of terminal symbols;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000" dirty="0"/>
              <a:t> </a:t>
            </a:r>
            <a:r>
              <a:rPr lang="en-GB" sz="2000" dirty="0" smtClean="0"/>
              <a:t>               </a:t>
            </a:r>
            <a:r>
              <a:rPr lang="en-GB" sz="2000" dirty="0" smtClean="0"/>
              <a:t>P is a set of production rules.</a:t>
            </a:r>
          </a:p>
          <a:p>
            <a:r>
              <a:rPr lang="en-GB" sz="2400" dirty="0" smtClean="0"/>
              <a:t>Example:</a:t>
            </a:r>
          </a:p>
          <a:p>
            <a:pPr lvl="1">
              <a:buFontTx/>
              <a:buNone/>
            </a:pPr>
            <a:r>
              <a:rPr lang="en-GB" sz="2000" dirty="0" smtClean="0"/>
              <a:t> 	</a:t>
            </a:r>
            <a:r>
              <a:rPr lang="en-GB" sz="2000" i="1" dirty="0" err="1" smtClean="0"/>
              <a:t>CatNoise</a:t>
            </a:r>
            <a:r>
              <a:rPr lang="en-GB" sz="2000" i="1" dirty="0" err="1" smtClean="0">
                <a:sym typeface="Symbol" panose="05050102010706020507" pitchFamily="18" charset="2"/>
              </a:rPr>
              <a:t>CatNoise</a:t>
            </a:r>
            <a:r>
              <a:rPr lang="en-GB" sz="2000" i="1" dirty="0" smtClean="0">
                <a:sym typeface="Symbol" panose="05050102010706020507" pitchFamily="18" charset="2"/>
              </a:rPr>
              <a:t> </a:t>
            </a:r>
            <a:r>
              <a:rPr lang="en-GB" sz="2000" i="1" dirty="0" err="1" smtClean="0">
                <a:sym typeface="Symbol" panose="05050102010706020507" pitchFamily="18" charset="2"/>
              </a:rPr>
              <a:t>miau</a:t>
            </a:r>
            <a:r>
              <a:rPr lang="en-GB" sz="2000" dirty="0" smtClean="0">
                <a:sym typeface="Symbol" panose="05050102010706020507" pitchFamily="18" charset="2"/>
              </a:rPr>
              <a:t> 		 </a:t>
            </a:r>
            <a:r>
              <a:rPr lang="en-GB" sz="2000" b="1" dirty="0" smtClean="0">
                <a:sym typeface="Symbol" panose="05050102010706020507" pitchFamily="18" charset="2"/>
              </a:rPr>
              <a:t>rule 1</a:t>
            </a:r>
          </a:p>
          <a:p>
            <a:pPr lvl="1">
              <a:buFontTx/>
              <a:buNone/>
            </a:pPr>
            <a:r>
              <a:rPr lang="en-GB" sz="2000" dirty="0" smtClean="0">
                <a:sym typeface="Symbol" panose="05050102010706020507" pitchFamily="18" charset="2"/>
              </a:rPr>
              <a:t>			</a:t>
            </a:r>
            <a:r>
              <a:rPr lang="en-GB" sz="2000" i="1" dirty="0" smtClean="0">
                <a:sym typeface="Symbol" panose="05050102010706020507" pitchFamily="18" charset="2"/>
              </a:rPr>
              <a:t>| </a:t>
            </a:r>
            <a:r>
              <a:rPr lang="en-GB" sz="2000" i="1" dirty="0" err="1" smtClean="0">
                <a:sym typeface="Symbol" panose="05050102010706020507" pitchFamily="18" charset="2"/>
              </a:rPr>
              <a:t>miau</a:t>
            </a:r>
            <a:r>
              <a:rPr lang="en-GB" sz="2000" i="1" dirty="0" smtClean="0">
                <a:sym typeface="Symbol" panose="05050102010706020507" pitchFamily="18" charset="2"/>
              </a:rPr>
              <a:t>	</a:t>
            </a:r>
            <a:r>
              <a:rPr lang="en-GB" sz="2000" dirty="0" smtClean="0">
                <a:sym typeface="Symbol" panose="05050102010706020507" pitchFamily="18" charset="2"/>
              </a:rPr>
              <a:t>		 </a:t>
            </a:r>
            <a:r>
              <a:rPr lang="en-GB" sz="2000" b="1" dirty="0" smtClean="0">
                <a:sym typeface="Symbol" panose="05050102010706020507" pitchFamily="18" charset="2"/>
              </a:rPr>
              <a:t>rule 2</a:t>
            </a:r>
          </a:p>
          <a:p>
            <a:pPr lvl="1">
              <a:buFontTx/>
              <a:buNone/>
            </a:pPr>
            <a:endParaRPr lang="en-GB" sz="2000" dirty="0" smtClean="0">
              <a:sym typeface="Symbol" panose="05050102010706020507" pitchFamily="18" charset="2"/>
            </a:endParaRP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We can use the </a:t>
            </a:r>
            <a:r>
              <a:rPr lang="en-GB" sz="2000" dirty="0" err="1" smtClean="0">
                <a:sym typeface="Symbol" panose="05050102010706020507" pitchFamily="18" charset="2"/>
              </a:rPr>
              <a:t>CatNoise</a:t>
            </a:r>
            <a:r>
              <a:rPr lang="en-GB" sz="2000" dirty="0" smtClean="0">
                <a:sym typeface="Symbol" panose="05050102010706020507" pitchFamily="18" charset="2"/>
              </a:rPr>
              <a:t> grammar to create sentences: E.g.: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GB" b="1" dirty="0">
                <a:latin typeface="Courier New" panose="02070309020205020404" pitchFamily="49" charset="0"/>
              </a:rPr>
              <a:t>			</a:t>
            </a:r>
            <a:r>
              <a:rPr lang="en-GB" b="1" u="sng" dirty="0"/>
              <a:t>Rule</a:t>
            </a:r>
            <a:r>
              <a:rPr lang="en-GB" b="1" dirty="0"/>
              <a:t>   </a:t>
            </a:r>
            <a:r>
              <a:rPr lang="en-GB" b="1" u="sng" dirty="0"/>
              <a:t>Sentential Form</a:t>
            </a:r>
            <a:endParaRPr lang="en-GB" dirty="0"/>
          </a:p>
          <a:p>
            <a:pPr lvl="2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i="1" dirty="0"/>
              <a:t>   	 		 </a:t>
            </a:r>
            <a:r>
              <a:rPr lang="en-GB" dirty="0"/>
              <a:t>-</a:t>
            </a:r>
            <a:r>
              <a:rPr lang="en-GB" i="1" dirty="0"/>
              <a:t>       	</a:t>
            </a:r>
            <a:r>
              <a:rPr lang="en-GB" i="1" dirty="0" err="1"/>
              <a:t>CatNoise</a:t>
            </a:r>
            <a:endParaRPr lang="en-GB" i="1" dirty="0"/>
          </a:p>
          <a:p>
            <a:pPr lvl="2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i="1" dirty="0"/>
              <a:t>    	 	 </a:t>
            </a:r>
            <a:r>
              <a:rPr lang="en-GB" dirty="0"/>
              <a:t>1</a:t>
            </a:r>
            <a:r>
              <a:rPr lang="en-GB" i="1" dirty="0"/>
              <a:t> 	</a:t>
            </a:r>
            <a:r>
              <a:rPr lang="en-GB" i="1" dirty="0" err="1"/>
              <a:t>CatNoise</a:t>
            </a:r>
            <a:r>
              <a:rPr lang="en-GB" i="1" dirty="0"/>
              <a:t> </a:t>
            </a:r>
            <a:r>
              <a:rPr lang="en-GB" i="1" dirty="0" err="1"/>
              <a:t>miau</a:t>
            </a:r>
            <a:endParaRPr lang="en-GB" i="1" dirty="0"/>
          </a:p>
          <a:p>
            <a:pPr lvl="2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i="1" dirty="0"/>
              <a:t>   	 		 </a:t>
            </a:r>
            <a:r>
              <a:rPr lang="en-GB" dirty="0"/>
              <a:t>2</a:t>
            </a:r>
            <a:r>
              <a:rPr lang="en-GB" i="1" dirty="0"/>
              <a:t>	</a:t>
            </a:r>
            <a:r>
              <a:rPr lang="en-GB" i="1" dirty="0" err="1"/>
              <a:t>miau</a:t>
            </a:r>
            <a:r>
              <a:rPr lang="en-GB" i="1" dirty="0"/>
              <a:t> </a:t>
            </a:r>
            <a:r>
              <a:rPr lang="en-GB" i="1" dirty="0" err="1"/>
              <a:t>miau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3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 and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Such a sequence of rewrites is called a </a:t>
            </a:r>
            <a:r>
              <a:rPr lang="en-US" b="1" u="sng" dirty="0" smtClean="0"/>
              <a:t>derivation</a:t>
            </a:r>
          </a:p>
          <a:p>
            <a:r>
              <a:rPr lang="en-US" dirty="0" smtClean="0"/>
              <a:t>The process of discovering a derivation for some sentence is called </a:t>
            </a:r>
            <a:r>
              <a:rPr lang="en-US" b="1" u="sng" dirty="0" smtClean="0"/>
              <a:t>parsing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9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3600" dirty="0" smtClean="0"/>
              <a:t>Derivation: a sequence of derivation steps: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200" dirty="0" smtClean="0"/>
              <a:t>At each step, we choose a </a:t>
            </a:r>
            <a:r>
              <a:rPr lang="en-GB" sz="3200" u="sng" dirty="0" smtClean="0"/>
              <a:t>non-terminal</a:t>
            </a:r>
            <a:r>
              <a:rPr lang="en-GB" sz="3200" dirty="0" smtClean="0"/>
              <a:t> to </a:t>
            </a:r>
            <a:r>
              <a:rPr lang="en-GB" sz="3200" u="sng" dirty="0" smtClean="0"/>
              <a:t>replace</a:t>
            </a:r>
            <a:r>
              <a:rPr lang="en-GB" sz="3200" dirty="0" smtClean="0"/>
              <a:t>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200" dirty="0" smtClean="0"/>
              <a:t>Different choices can lead to different derivations.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GB" sz="3200" dirty="0" smtClean="0"/>
          </a:p>
          <a:p>
            <a:pPr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GB" sz="3600" dirty="0" smtClean="0"/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3600" dirty="0" smtClean="0"/>
              <a:t>Two derivations are of interest: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GB" sz="3600" dirty="0" smtClean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GB" u="sng" dirty="0" smtClean="0"/>
              <a:t>Leftmost derivation</a:t>
            </a:r>
            <a:r>
              <a:rPr lang="en-GB" dirty="0" smtClean="0"/>
              <a:t>: at each step, replace the leftmost non-terminal.</a:t>
            </a:r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GB" dirty="0" smtClean="0"/>
              <a:t> 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GB" u="sng" dirty="0" smtClean="0"/>
              <a:t>Rightmost derivation</a:t>
            </a:r>
            <a:r>
              <a:rPr lang="en-GB" dirty="0" smtClean="0"/>
              <a:t>: at each step, replace the rightmost non-terminal</a:t>
            </a:r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endParaRPr lang="en-GB" dirty="0" smtClean="0"/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dirty="0" smtClean="0"/>
              <a:t>	</a:t>
            </a:r>
            <a:r>
              <a:rPr lang="en-GB" i="1" dirty="0" smtClean="0"/>
              <a:t>(we don’t care about randomly-ordered derivations!)</a:t>
            </a:r>
            <a:endParaRPr lang="en-GB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3000" dirty="0" smtClean="0"/>
              <a:t>A parse tree</a:t>
            </a:r>
            <a:r>
              <a:rPr lang="en-GB" sz="2400" dirty="0" smtClean="0"/>
              <a:t> is a graphical representation for a derivation that filters out the choice regarding the replacement order.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GB" sz="2400" i="1" dirty="0" smtClean="0"/>
          </a:p>
          <a:p>
            <a:pPr>
              <a:spcBef>
                <a:spcPct val="0"/>
              </a:spcBef>
              <a:buNone/>
            </a:pPr>
            <a:r>
              <a:rPr lang="en-GB" sz="2400" i="1" dirty="0" smtClean="0"/>
              <a:t>Construction:</a:t>
            </a:r>
          </a:p>
          <a:p>
            <a:pPr>
              <a:spcBef>
                <a:spcPct val="0"/>
              </a:spcBef>
              <a:buNone/>
            </a:pPr>
            <a:r>
              <a:rPr lang="en-GB" sz="2400" i="1" dirty="0" smtClean="0"/>
              <a:t>	</a:t>
            </a:r>
            <a:r>
              <a:rPr lang="en-GB" sz="2000" i="1" dirty="0" smtClean="0"/>
              <a:t>start with the starting symbol (root of the tree);</a:t>
            </a:r>
            <a:r>
              <a:rPr lang="en-GB" sz="2400" i="1" dirty="0" smtClean="0"/>
              <a:t> </a:t>
            </a:r>
          </a:p>
          <a:p>
            <a:pPr>
              <a:spcBef>
                <a:spcPct val="0"/>
              </a:spcBef>
              <a:buNone/>
            </a:pPr>
            <a:endParaRPr lang="en-GB" sz="2400" i="1" dirty="0" smtClean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/>
              <a:t>	</a:t>
            </a:r>
            <a:r>
              <a:rPr lang="en-GB" sz="2000" i="1" dirty="0" smtClean="0"/>
              <a:t>for each sentential form: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GB" sz="2000" i="1" dirty="0" smtClean="0"/>
              <a:t>add children nodes (for each symbol in the right-hand-side of the production rule that was applied) to the node corresponding to the left-hand-side symbol.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endParaRPr lang="en-GB" sz="2000" i="1" dirty="0" smtClean="0"/>
          </a:p>
          <a:p>
            <a:pPr>
              <a:lnSpc>
                <a:spcPct val="75000"/>
              </a:lnSpc>
              <a:spcBef>
                <a:spcPct val="15000"/>
              </a:spcBef>
              <a:buFontTx/>
              <a:buNone/>
            </a:pPr>
            <a:r>
              <a:rPr lang="en-GB" sz="2000" i="1" dirty="0" smtClean="0"/>
              <a:t> The leaves of the tree (read from left to right) constitute a sentential form (fringe, or yield, or frontier, or ...)</a:t>
            </a:r>
          </a:p>
          <a:p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9849856" y="2198439"/>
            <a:ext cx="581526" cy="7138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catnoise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0344150" y="2855496"/>
            <a:ext cx="581526" cy="7138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miau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8976561" y="3540751"/>
            <a:ext cx="581526" cy="7138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miau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9380622" y="2855496"/>
            <a:ext cx="581526" cy="7138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catnoise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9849856" y="2855497"/>
            <a:ext cx="112292" cy="1136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0344150" y="2855496"/>
            <a:ext cx="87232" cy="1136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9456820" y="3540751"/>
            <a:ext cx="101267" cy="1635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3736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0"/>
            <a:ext cx="8839200" cy="762000"/>
          </a:xfrm>
        </p:spPr>
        <p:txBody>
          <a:bodyPr/>
          <a:lstStyle/>
          <a:p>
            <a:r>
              <a:rPr lang="en-GB" sz="2800" dirty="0"/>
              <a:t>Find </a:t>
            </a:r>
            <a:r>
              <a:rPr lang="en-GB" sz="2800" dirty="0" smtClean="0"/>
              <a:t>leftmost derivation </a:t>
            </a:r>
            <a:r>
              <a:rPr lang="en-GB" sz="2800" dirty="0"/>
              <a:t>&amp; parse tree for: x-2*y</a:t>
            </a:r>
            <a:endParaRPr lang="en-GB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067800" cy="5334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1. Goal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Expr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2. Expr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Expr op Expr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3.       	| number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4.       	| id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5. Op   </a:t>
            </a:r>
            <a:r>
              <a:rPr lang="en-GB" sz="2400"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GB" sz="2400" b="1">
                <a:latin typeface="Garamond" panose="02020404030301010803" pitchFamily="18" charset="0"/>
              </a:rPr>
              <a:t> +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6.       	|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7.       	| *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>
                <a:latin typeface="Garamond" panose="02020404030301010803" pitchFamily="18" charset="0"/>
              </a:rPr>
              <a:t>8.       	| /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400" b="1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21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892</Words>
  <Application>Microsoft Office PowerPoint</Application>
  <PresentationFormat>Widescreen</PresentationFormat>
  <Paragraphs>188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Garamond</vt:lpstr>
      <vt:lpstr>Symbol</vt:lpstr>
      <vt:lpstr>Times New Roman</vt:lpstr>
      <vt:lpstr>Wingdings</vt:lpstr>
      <vt:lpstr>Office Theme</vt:lpstr>
      <vt:lpstr>Default Design</vt:lpstr>
      <vt:lpstr>1_Default Design</vt:lpstr>
      <vt:lpstr>2_Default Design</vt:lpstr>
      <vt:lpstr>3_Default Design</vt:lpstr>
      <vt:lpstr>4_Default Design</vt:lpstr>
      <vt:lpstr>Introduction to Parsing (Syntax Analysis)</vt:lpstr>
      <vt:lpstr>Introduction</vt:lpstr>
      <vt:lpstr>Regular Expression</vt:lpstr>
      <vt:lpstr>Chomsky’s hierarchy of Grammars:</vt:lpstr>
      <vt:lpstr>Expressing Syntax</vt:lpstr>
      <vt:lpstr>Derivation and Parsing</vt:lpstr>
      <vt:lpstr>Derivations</vt:lpstr>
      <vt:lpstr>A parse tree</vt:lpstr>
      <vt:lpstr>Find leftmost derivation &amp; parse tree for: x-2*y</vt:lpstr>
      <vt:lpstr>Find rightmost derivation &amp; parse tree for: x-2*y</vt:lpstr>
      <vt:lpstr>Derivations and Precedence</vt:lpstr>
      <vt:lpstr>Ambiguity</vt:lpstr>
      <vt:lpstr>Ambiguity Example:</vt:lpstr>
      <vt:lpstr>Eliminating Ambiguity</vt:lpstr>
      <vt:lpstr>Eliminating Ambiguity</vt:lpstr>
      <vt:lpstr>Deeper Ambiguity</vt:lpstr>
      <vt:lpstr>Parsing techniques</vt:lpstr>
      <vt:lpstr>Top-down vs …</vt:lpstr>
      <vt:lpstr>Top-Down Parsing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Parsing (Syntax Analysis)</dc:title>
  <dc:creator>Maram Bani Younes</dc:creator>
  <cp:lastModifiedBy>Maram Bani Younes</cp:lastModifiedBy>
  <cp:revision>6</cp:revision>
  <dcterms:created xsi:type="dcterms:W3CDTF">2020-11-22T20:55:28Z</dcterms:created>
  <dcterms:modified xsi:type="dcterms:W3CDTF">2020-11-22T22:49:50Z</dcterms:modified>
</cp:coreProperties>
</file>